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7" r:id="rId10"/>
    <p:sldId id="288" r:id="rId11"/>
    <p:sldId id="286" r:id="rId12"/>
    <p:sldId id="292" r:id="rId13"/>
    <p:sldId id="289" r:id="rId14"/>
    <p:sldId id="291" r:id="rId15"/>
    <p:sldId id="276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>
      <p:cViewPr>
        <p:scale>
          <a:sx n="90" d="100"/>
          <a:sy n="90" d="100"/>
        </p:scale>
        <p:origin x="-744" y="21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2" d="100"/>
        <a:sy n="122" d="100"/>
      </p:scale>
      <p:origin x="0" y="20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3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2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5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9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8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8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4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2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C62722-E482-4056-866B-5A482721DC58}" type="datetimeFigureOut">
              <a:rPr lang="bg-BG" smtClean="0"/>
              <a:pPr/>
              <a:t>7.2.2022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2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2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F3CC4A7-2065-4E47-ACED-FC63265EA1E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28681">
        <p14:reveal/>
      </p:transition>
    </mc:Choice>
    <mc:Fallback xmlns="">
      <p:transition spd="slow" advTm="28681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xfrm>
            <a:off x="95672" y="5923807"/>
            <a:ext cx="9048327" cy="579303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ПЪРВО ОСНОВНО УЧИЛИЩЕ “Христо Ботев” - Търговище</a:t>
            </a:r>
          </a:p>
        </p:txBody>
      </p:sp>
      <p:pic>
        <p:nvPicPr>
          <p:cNvPr id="4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2" y="242245"/>
            <a:ext cx="972772" cy="13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1068444" y="380345"/>
            <a:ext cx="7560840" cy="107669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Горди ботевци сме!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317488"/>
            <a:ext cx="7156501" cy="4576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904">
        <p14:reveal/>
      </p:transition>
    </mc:Choice>
    <mc:Fallback xmlns="">
      <p:transition spd="slow" advTm="15904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5989" y="1902907"/>
            <a:ext cx="3240807" cy="2612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96" y="1902905"/>
            <a:ext cx="3482789" cy="2612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9200" r="17804" b="4501"/>
          <a:stretch/>
        </p:blipFill>
        <p:spPr>
          <a:xfrm>
            <a:off x="2627785" y="1383544"/>
            <a:ext cx="3520162" cy="3557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2" descr="H:\Рецитал\botev-nov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3" y="200651"/>
            <a:ext cx="990967" cy="134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2"/>
          <p:cNvSpPr txBox="1">
            <a:spLocks noGrp="1" noChangeArrowheads="1"/>
          </p:cNvSpPr>
          <p:nvPr>
            <p:ph type="title"/>
          </p:nvPr>
        </p:nvSpPr>
        <p:spPr>
          <a:xfrm>
            <a:off x="1107988" y="332656"/>
            <a:ext cx="7560840" cy="107669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МИНАЛО, НАСТОЯЩЕ, БЪДЕЩЕ</a:t>
            </a:r>
          </a:p>
        </p:txBody>
      </p:sp>
      <p:sp>
        <p:nvSpPr>
          <p:cNvPr id="14" name="AutoShape 2"/>
          <p:cNvSpPr txBox="1">
            <a:spLocks noChangeArrowheads="1"/>
          </p:cNvSpPr>
          <p:nvPr/>
        </p:nvSpPr>
        <p:spPr>
          <a:xfrm>
            <a:off x="971600" y="5373216"/>
            <a:ext cx="7560840" cy="107669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bg-BG" sz="2400" b="1" dirty="0" smtClean="0">
                <a:solidFill>
                  <a:schemeClr val="hlink"/>
                </a:solidFill>
              </a:rPr>
              <a:t>175 </a:t>
            </a:r>
            <a:r>
              <a:rPr lang="bg-BG" sz="2400" b="1" dirty="0">
                <a:solidFill>
                  <a:schemeClr val="hlink"/>
                </a:solidFill>
              </a:rPr>
              <a:t>ГОДИНИ – </a:t>
            </a:r>
          </a:p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Първо основно училище „Христо ботев“</a:t>
            </a:r>
          </a:p>
        </p:txBody>
      </p:sp>
    </p:spTree>
    <p:extLst>
      <p:ext uri="{BB962C8B-B14F-4D97-AF65-F5344CB8AC3E}">
        <p14:creationId xmlns:p14="http://schemas.microsoft.com/office/powerpoint/2010/main" val="425158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770">
        <p14:reveal/>
      </p:transition>
    </mc:Choice>
    <mc:Fallback xmlns="">
      <p:transition spd="slow" advTm="147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259632" y="1286811"/>
            <a:ext cx="72560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Качествен образователно-възпитателен </a:t>
            </a:r>
            <a:r>
              <a:rPr lang="bg-BG" sz="2400" b="1" dirty="0" smtClean="0">
                <a:solidFill>
                  <a:srgbClr val="C00000"/>
                </a:solidFill>
              </a:rPr>
              <a:t>процес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Училищна </a:t>
            </a:r>
            <a:r>
              <a:rPr lang="bg-BG" sz="2400" b="1" dirty="0" smtClean="0">
                <a:solidFill>
                  <a:srgbClr val="C00000"/>
                </a:solidFill>
              </a:rPr>
              <a:t>ритуализация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Фанфарен оркестър</a:t>
            </a:r>
          </a:p>
        </p:txBody>
      </p:sp>
      <p:pic>
        <p:nvPicPr>
          <p:cNvPr id="6" name="Картина 5" descr="34191607_1942972865733368_55758017098898472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429000"/>
            <a:ext cx="5328592" cy="3184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2"/>
            <a:ext cx="1148862" cy="155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/>
          <p:cNvSpPr txBox="1">
            <a:spLocks noGrp="1" noChangeArrowheads="1"/>
          </p:cNvSpPr>
          <p:nvPr>
            <p:ph type="title"/>
          </p:nvPr>
        </p:nvSpPr>
        <p:spPr>
          <a:xfrm>
            <a:off x="1107988" y="332656"/>
            <a:ext cx="7560840" cy="107669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НАШИТЕ  ТРАДИЦИИ</a:t>
            </a:r>
          </a:p>
        </p:txBody>
      </p:sp>
    </p:spTree>
    <p:extLst>
      <p:ext uri="{BB962C8B-B14F-4D97-AF65-F5344CB8AC3E}">
        <p14:creationId xmlns:p14="http://schemas.microsoft.com/office/powerpoint/2010/main" val="202241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4877">
        <p14:reveal/>
      </p:transition>
    </mc:Choice>
    <mc:Fallback xmlns="">
      <p:transition spd="slow" advTm="2487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Образователна среда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78477" y="1484784"/>
            <a:ext cx="309352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Уникална архитектура и местоположение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Съвременни класни стаи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Компютърни кабинети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Актова зала и открита сцена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264"/>
          <a:stretch/>
        </p:blipFill>
        <p:spPr>
          <a:xfrm>
            <a:off x="2915816" y="2060848"/>
            <a:ext cx="5840167" cy="3367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547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293">
        <p14:reveal/>
      </p:transition>
    </mc:Choice>
    <mc:Fallback xmlns="">
      <p:transition spd="slow" advTm="3629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xfrm>
            <a:off x="301752" y="457200"/>
            <a:ext cx="5638400" cy="841248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Образователна среда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347860" y="1322286"/>
            <a:ext cx="3995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Специализирани кабинети – лекарски, логопедичен, </a:t>
            </a:r>
            <a:r>
              <a:rPr lang="bg-BG" sz="2400" b="1" dirty="0" smtClean="0">
                <a:solidFill>
                  <a:srgbClr val="C00000"/>
                </a:solidFill>
              </a:rPr>
              <a:t>ресурсен</a:t>
            </a:r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14" y="2522615"/>
            <a:ext cx="4059008" cy="3191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336290"/>
            <a:ext cx="2781476" cy="37086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785672" y="1378691"/>
            <a:ext cx="3743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Добра спортна база -салони, игрища, фитнес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8471" y="6044924"/>
            <a:ext cx="4197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bg-BG"/>
            </a:defPPr>
            <a:lvl1pPr marL="342900" indent="-342900">
              <a:buFont typeface="Wingdings" panose="05000000000000000000" pitchFamily="2" charset="2"/>
              <a:buChar char="v"/>
              <a:defRPr sz="2400" b="1">
                <a:solidFill>
                  <a:srgbClr val="C00000"/>
                </a:solidFill>
              </a:defRPr>
            </a:lvl1pPr>
          </a:lstStyle>
          <a:p>
            <a:r>
              <a:rPr lang="bg-BG" dirty="0"/>
              <a:t>Достъпна физическа среда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13" y="5877272"/>
            <a:ext cx="4296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bg-BG"/>
            </a:defPPr>
            <a:lvl1pPr marL="342900" indent="-342900">
              <a:buFont typeface="Wingdings" panose="05000000000000000000" pitchFamily="2" charset="2"/>
              <a:buChar char="v"/>
              <a:defRPr sz="2400" b="1">
                <a:solidFill>
                  <a:srgbClr val="C00000"/>
                </a:solidFill>
              </a:defRPr>
            </a:lvl1pPr>
          </a:lstStyle>
          <a:p>
            <a:r>
              <a:rPr lang="bg-BG" dirty="0"/>
              <a:t>Модерни санитарни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213677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5532">
        <p14:reveal/>
      </p:transition>
    </mc:Choice>
    <mc:Fallback xmlns="">
      <p:transition spd="slow" advTm="255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Учителска колегия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814"/>
          <a:stretch/>
        </p:blipFill>
        <p:spPr>
          <a:xfrm>
            <a:off x="1358953" y="1866573"/>
            <a:ext cx="6513027" cy="396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Текстово поле 3"/>
          <p:cNvSpPr txBox="1"/>
          <p:nvPr/>
        </p:nvSpPr>
        <p:spPr>
          <a:xfrm>
            <a:off x="1583870" y="6396335"/>
            <a:ext cx="639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Уважавани </a:t>
            </a:r>
            <a:r>
              <a:rPr lang="bg-BG" sz="2400" b="1" dirty="0">
                <a:solidFill>
                  <a:srgbClr val="C00000"/>
                </a:solidFill>
              </a:rPr>
              <a:t>личности с доказани </a:t>
            </a:r>
            <a:r>
              <a:rPr lang="bg-BG" sz="2400" b="1" dirty="0" smtClean="0">
                <a:solidFill>
                  <a:srgbClr val="C00000"/>
                </a:solidFill>
              </a:rPr>
              <a:t>качества</a:t>
            </a:r>
            <a:endParaRPr lang="bg-BG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1142228"/>
            <a:ext cx="6180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Висока професионална квалификация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5977455"/>
            <a:ext cx="5021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Носители</a:t>
            </a:r>
            <a:r>
              <a:rPr lang="bg-BG" b="1" dirty="0">
                <a:solidFill>
                  <a:srgbClr val="C00000"/>
                </a:solidFill>
              </a:rPr>
              <a:t> </a:t>
            </a:r>
            <a:r>
              <a:rPr lang="bg-BG" sz="2400" b="1" dirty="0">
                <a:solidFill>
                  <a:srgbClr val="C00000"/>
                </a:solidFill>
              </a:rPr>
              <a:t>на награди и отличия</a:t>
            </a:r>
          </a:p>
        </p:txBody>
      </p:sp>
    </p:spTree>
    <p:extLst>
      <p:ext uri="{BB962C8B-B14F-4D97-AF65-F5344CB8AC3E}">
        <p14:creationId xmlns:p14="http://schemas.microsoft.com/office/powerpoint/2010/main" val="286364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2583">
        <p14:reveal/>
      </p:transition>
    </mc:Choice>
    <mc:Fallback xmlns="">
      <p:transition spd="slow" advTm="4258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Нашите  предимства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264550" y="1124744"/>
            <a:ext cx="39959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Обучение в </a:t>
            </a:r>
            <a:r>
              <a:rPr lang="bg-BG" sz="2400" b="1" u="sng" dirty="0">
                <a:solidFill>
                  <a:srgbClr val="C00000"/>
                </a:solidFill>
              </a:rPr>
              <a:t>основно </a:t>
            </a:r>
            <a:r>
              <a:rPr lang="bg-BG" sz="2400" b="1" dirty="0" smtClean="0">
                <a:solidFill>
                  <a:srgbClr val="C00000"/>
                </a:solidFill>
              </a:rPr>
              <a:t>училище</a:t>
            </a:r>
          </a:p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Едносменен режим на обучение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Официални и ежедневни униформи</a:t>
            </a:r>
          </a:p>
          <a:p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Екскурзии и училища сред природата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Училищен транспорт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4"/>
          <a:stretch/>
        </p:blipFill>
        <p:spPr>
          <a:xfrm>
            <a:off x="4451468" y="1265466"/>
            <a:ext cx="3845046" cy="25024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 t="18273" r="6005" b="9383"/>
          <a:stretch/>
        </p:blipFill>
        <p:spPr>
          <a:xfrm>
            <a:off x="4451468" y="4096478"/>
            <a:ext cx="3876985" cy="2409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011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8259">
        <p14:reveal/>
      </p:transition>
    </mc:Choice>
    <mc:Fallback xmlns="">
      <p:transition spd="slow" advTm="5825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0054" r="5037"/>
          <a:stretch/>
        </p:blipFill>
        <p:spPr>
          <a:xfrm>
            <a:off x="899592" y="2138618"/>
            <a:ext cx="7050878" cy="3756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Общообразователна подготовка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4788024" y="6163957"/>
            <a:ext cx="3995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Добра реализация</a:t>
            </a:r>
            <a:endParaRPr lang="bg-BG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1751" y="1260517"/>
            <a:ext cx="2862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Висок успех на учениците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1751" y="5979290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bg-BG"/>
            </a:defPPr>
            <a:lvl1pPr marL="342900" indent="-342900">
              <a:buFont typeface="Wingdings" panose="05000000000000000000" pitchFamily="2" charset="2"/>
              <a:buChar char="v"/>
              <a:defRPr sz="2400" b="1">
                <a:solidFill>
                  <a:srgbClr val="C00000"/>
                </a:solidFill>
              </a:defRPr>
            </a:lvl1pPr>
          </a:lstStyle>
          <a:p>
            <a:r>
              <a:rPr lang="bg-BG" dirty="0"/>
              <a:t>Минимален брой неуважителни отсъствия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28966" y="1223515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bg-BG"/>
            </a:defPPr>
            <a:lvl1pPr marL="342900" indent="-342900">
              <a:buFont typeface="Wingdings" panose="05000000000000000000" pitchFamily="2" charset="2"/>
              <a:buChar char="v"/>
              <a:defRPr sz="2400" b="1">
                <a:solidFill>
                  <a:srgbClr val="C00000"/>
                </a:solidFill>
              </a:defRPr>
            </a:lvl1pPr>
          </a:lstStyle>
          <a:p>
            <a:r>
              <a:rPr lang="bg-BG" dirty="0"/>
              <a:t>Отлично представяне на НВО в </a:t>
            </a:r>
            <a:r>
              <a:rPr lang="en-US" dirty="0"/>
              <a:t>IV </a:t>
            </a:r>
            <a:r>
              <a:rPr lang="bg-BG" dirty="0"/>
              <a:t>и </a:t>
            </a:r>
            <a:r>
              <a:rPr lang="en-US" dirty="0"/>
              <a:t>VII</a:t>
            </a:r>
            <a:r>
              <a:rPr lang="bg-BG" dirty="0"/>
              <a:t> клас</a:t>
            </a:r>
          </a:p>
        </p:txBody>
      </p:sp>
    </p:spTree>
    <p:extLst>
      <p:ext uri="{BB962C8B-B14F-4D97-AF65-F5344CB8AC3E}">
        <p14:creationId xmlns:p14="http://schemas.microsoft.com/office/powerpoint/2010/main" val="420879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8921">
        <p14:reveal/>
      </p:transition>
    </mc:Choice>
    <mc:Fallback xmlns="">
      <p:transition spd="slow" advTm="189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ПРИОБЩАВАЩО ОБРАЗОВАНИЕ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110770" y="1486851"/>
            <a:ext cx="496528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>
              <a:solidFill>
                <a:srgbClr val="C00000"/>
              </a:solidFill>
            </a:endParaRPr>
          </a:p>
          <a:p>
            <a:r>
              <a:rPr lang="bg-BG" sz="2400" b="1" dirty="0">
                <a:solidFill>
                  <a:srgbClr val="C00000"/>
                </a:solidFill>
              </a:rPr>
              <a:t>Разнообразни кръжочни форми:</a:t>
            </a:r>
          </a:p>
          <a:p>
            <a:pPr>
              <a:lnSpc>
                <a:spcPct val="150000"/>
              </a:lnSpc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Фанфарна музика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Дигитална креативност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Краезнание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Спорт и лечебна физкултура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Радиорепортери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Изучаване на китайски език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01" y="4077072"/>
            <a:ext cx="4213172" cy="2575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13053" r="3625" b="3217"/>
          <a:stretch/>
        </p:blipFill>
        <p:spPr>
          <a:xfrm>
            <a:off x="4716015" y="1151138"/>
            <a:ext cx="4104457" cy="2817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107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418">
        <p14:reveal/>
      </p:transition>
    </mc:Choice>
    <mc:Fallback xmlns="">
      <p:transition spd="slow" advTm="154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ПРИОБЩАВАЩО ОБРАЗОВАНИЕ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57221" y="858789"/>
            <a:ext cx="8877782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>
              <a:solidFill>
                <a:srgbClr val="C00000"/>
              </a:solidFill>
            </a:endParaRPr>
          </a:p>
          <a:p>
            <a:pPr algn="ctr"/>
            <a:r>
              <a:rPr lang="bg-BG" sz="2400" b="1" dirty="0">
                <a:solidFill>
                  <a:srgbClr val="C00000"/>
                </a:solidFill>
              </a:rPr>
              <a:t>Проект „Подкрепа за успех“ ,</a:t>
            </a:r>
          </a:p>
          <a:p>
            <a:pPr algn="ctr"/>
            <a:r>
              <a:rPr lang="bg-BG" sz="2400" b="1" dirty="0">
                <a:solidFill>
                  <a:srgbClr val="C00000"/>
                </a:solidFill>
              </a:rPr>
              <a:t>  Проект „Образование за утрешния ден“:</a:t>
            </a:r>
          </a:p>
          <a:p>
            <a:pPr algn="ctr"/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Предприемачество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Приложни изкуства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Вокални групи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Театрални студии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„Ботев търси талант“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„Живеем здравословно“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„На ти с велосипеда</a:t>
            </a:r>
            <a:r>
              <a:rPr lang="bg-BG" sz="2400" b="1" dirty="0" smtClean="0">
                <a:solidFill>
                  <a:srgbClr val="C00000"/>
                </a:solidFill>
              </a:rPr>
              <a:t>“</a:t>
            </a: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r="14184"/>
          <a:stretch/>
        </p:blipFill>
        <p:spPr>
          <a:xfrm>
            <a:off x="3830355" y="2780928"/>
            <a:ext cx="5127650" cy="3240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412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482">
        <p14:reveal/>
      </p:transition>
    </mc:Choice>
    <mc:Fallback xmlns="">
      <p:transition spd="slow" advTm="94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Награди  и  отличия</a:t>
            </a:r>
          </a:p>
        </p:txBody>
      </p:sp>
      <p:sp>
        <p:nvSpPr>
          <p:cNvPr id="8" name="Текстово поле 3"/>
          <p:cNvSpPr txBox="1"/>
          <p:nvPr/>
        </p:nvSpPr>
        <p:spPr>
          <a:xfrm>
            <a:off x="23493" y="1305539"/>
            <a:ext cx="3995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Призови места от </a:t>
            </a:r>
            <a:r>
              <a:rPr lang="bg-BG" sz="2400" b="1" dirty="0" smtClean="0">
                <a:solidFill>
                  <a:srgbClr val="C00000"/>
                </a:solidFill>
              </a:rPr>
              <a:t>олимпиади</a:t>
            </a:r>
          </a:p>
          <a:p>
            <a:endParaRPr lang="bg-BG" sz="2400" b="1" dirty="0" smtClean="0">
              <a:solidFill>
                <a:srgbClr val="C00000"/>
              </a:solidFill>
            </a:endParaRPr>
          </a:p>
          <a:p>
            <a:endParaRPr lang="bg-BG" sz="2400" b="1" dirty="0" smtClean="0">
              <a:solidFill>
                <a:srgbClr val="C00000"/>
              </a:solidFill>
            </a:endParaRPr>
          </a:p>
          <a:p>
            <a:endParaRPr lang="bg-BG" sz="2400" b="1" dirty="0" smtClean="0">
              <a:solidFill>
                <a:srgbClr val="C00000"/>
              </a:solidFill>
            </a:endParaRPr>
          </a:p>
          <a:p>
            <a:endParaRPr lang="bg-BG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Клас и ученик на годината</a:t>
            </a:r>
          </a:p>
          <a:p>
            <a:endParaRPr lang="bg-BG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10"/>
          <p:cNvPicPr>
            <a:picLocks noGrp="1" noChangeAspect="1"/>
          </p:cNvPicPr>
          <p:nvPr isPhoto="1"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7" t="404" r="13329" b="-404"/>
          <a:stretch/>
        </p:blipFill>
        <p:spPr>
          <a:xfrm>
            <a:off x="3123115" y="2488047"/>
            <a:ext cx="2058020" cy="35128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Ния"/>
          <p:cNvPicPr>
            <a:picLocks noGrp="1" noChangeAspect="1"/>
          </p:cNvPicPr>
          <p:nvPr isPhoto="1"/>
        </p:nvPicPr>
        <p:blipFill rotWithShape="1"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4256"/>
          <a:stretch/>
        </p:blipFill>
        <p:spPr>
          <a:xfrm flipH="1">
            <a:off x="7027304" y="1196752"/>
            <a:ext cx="1864491" cy="34441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0" y="2564327"/>
            <a:ext cx="309634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b="1" i="1" dirty="0" smtClean="0">
                <a:solidFill>
                  <a:srgbClr val="C00000"/>
                </a:solidFill>
              </a:rPr>
              <a:t>Гражданско </a:t>
            </a:r>
            <a:r>
              <a:rPr lang="bg-BG" b="1" i="1" dirty="0">
                <a:solidFill>
                  <a:srgbClr val="C00000"/>
                </a:solidFill>
              </a:rPr>
              <a:t>образование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072" y="3093244"/>
            <a:ext cx="201282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b="1" i="1" dirty="0">
                <a:solidFill>
                  <a:srgbClr val="C00000"/>
                </a:solidFill>
              </a:rPr>
              <a:t>„Знам и мога“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b="8083"/>
          <a:stretch/>
        </p:blipFill>
        <p:spPr>
          <a:xfrm>
            <a:off x="5152331" y="1611921"/>
            <a:ext cx="1859966" cy="3706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0868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8324">
        <p14:reveal/>
      </p:transition>
    </mc:Choice>
    <mc:Fallback xmlns="">
      <p:transition spd="slow" advTm="18324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022" y="260648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>
                <a:solidFill>
                  <a:schemeClr val="hlink"/>
                </a:solidFill>
              </a:rPr>
              <a:t>Награди  и  отличия</a:t>
            </a:r>
            <a:endParaRPr lang="bg-BG" sz="2400" b="1" dirty="0">
              <a:solidFill>
                <a:srgbClr val="C00000"/>
              </a:solidFill>
            </a:endParaRPr>
          </a:p>
        </p:txBody>
      </p:sp>
      <p:sp>
        <p:nvSpPr>
          <p:cNvPr id="3" name="Текстово поле 3"/>
          <p:cNvSpPr txBox="1"/>
          <p:nvPr/>
        </p:nvSpPr>
        <p:spPr>
          <a:xfrm>
            <a:off x="281022" y="1919234"/>
            <a:ext cx="458970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„България в картини и слово“</a:t>
            </a:r>
          </a:p>
        </p:txBody>
      </p:sp>
      <p:pic>
        <p:nvPicPr>
          <p:cNvPr id="6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b="20181"/>
          <a:stretch/>
        </p:blipFill>
        <p:spPr>
          <a:xfrm>
            <a:off x="1100060" y="3356992"/>
            <a:ext cx="6713984" cy="32767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81022" y="1388228"/>
            <a:ext cx="55566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Математическо състезание „Иван Салабашев“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87121" y="1302904"/>
            <a:ext cx="27363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Европейско кенгуру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4795" y="2519575"/>
            <a:ext cx="2304256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„Многознайко“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17828" y="2536277"/>
            <a:ext cx="21353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„Бог е любов“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7121" y="2536277"/>
            <a:ext cx="36622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„С Ботев в сърцето“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7121" y="1843747"/>
            <a:ext cx="30557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b="1" i="1" dirty="0">
                <a:solidFill>
                  <a:srgbClr val="C00000"/>
                </a:solidFill>
              </a:rPr>
              <a:t>„ България и Китай“</a:t>
            </a:r>
          </a:p>
        </p:txBody>
      </p:sp>
    </p:spTree>
    <p:extLst>
      <p:ext uri="{BB962C8B-B14F-4D97-AF65-F5344CB8AC3E}">
        <p14:creationId xmlns:p14="http://schemas.microsoft.com/office/powerpoint/2010/main" val="416932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777">
        <p14:reveal/>
      </p:transition>
    </mc:Choice>
    <mc:Fallback xmlns="">
      <p:transition spd="slow" advTm="977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780928"/>
            <a:ext cx="1930937" cy="25722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Партньорство  с  </a:t>
            </a:r>
            <a:r>
              <a:rPr lang="bg-BG" sz="2400" b="1" dirty="0" smtClean="0">
                <a:solidFill>
                  <a:schemeClr val="hlink"/>
                </a:solidFill>
              </a:rPr>
              <a:t>родители</a:t>
            </a:r>
            <a:r>
              <a:rPr lang="en-US" sz="2400" b="1" dirty="0" smtClean="0">
                <a:solidFill>
                  <a:schemeClr val="hlink"/>
                </a:solidFill>
              </a:rPr>
              <a:t> </a:t>
            </a:r>
            <a:r>
              <a:rPr lang="bg-BG" sz="2400" b="1" dirty="0" smtClean="0">
                <a:solidFill>
                  <a:schemeClr val="hlink"/>
                </a:solidFill>
              </a:rPr>
              <a:t>и институции</a:t>
            </a:r>
            <a:endParaRPr lang="bg-BG" sz="2400" b="1" dirty="0">
              <a:solidFill>
                <a:schemeClr val="hlink"/>
              </a:solidFill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b="7578"/>
          <a:stretch/>
        </p:blipFill>
        <p:spPr>
          <a:xfrm>
            <a:off x="1331640" y="3803341"/>
            <a:ext cx="5192728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Текстово поле 3"/>
          <p:cNvSpPr txBox="1"/>
          <p:nvPr/>
        </p:nvSpPr>
        <p:spPr>
          <a:xfrm>
            <a:off x="899592" y="1020792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Традиционно </a:t>
            </a:r>
            <a:r>
              <a:rPr lang="bg-BG" sz="2400" b="1" dirty="0">
                <a:solidFill>
                  <a:srgbClr val="C00000"/>
                </a:solidFill>
              </a:rPr>
              <a:t>сътрудничество с Обществен съвет </a:t>
            </a:r>
            <a:r>
              <a:rPr lang="bg-BG" sz="2400" b="1" dirty="0" smtClean="0">
                <a:solidFill>
                  <a:srgbClr val="C00000"/>
                </a:solidFill>
              </a:rPr>
              <a:t>и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bg-BG" sz="2400" b="1" dirty="0" smtClean="0">
                <a:solidFill>
                  <a:srgbClr val="C00000"/>
                </a:solidFill>
              </a:rPr>
              <a:t>Училищно </a:t>
            </a:r>
            <a:r>
              <a:rPr lang="bg-BG" sz="2400" b="1" dirty="0">
                <a:solidFill>
                  <a:srgbClr val="C00000"/>
                </a:solidFill>
              </a:rPr>
              <a:t>настоятелство</a:t>
            </a:r>
            <a:endParaRPr lang="en-US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Партньорство </a:t>
            </a:r>
            <a:r>
              <a:rPr lang="bg-BG" sz="2400" b="1" dirty="0">
                <a:solidFill>
                  <a:srgbClr val="C00000"/>
                </a:solidFill>
              </a:rPr>
              <a:t>с културни и обществени институции, образователни и спортни школи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 smtClean="0">
                <a:solidFill>
                  <a:srgbClr val="C00000"/>
                </a:solidFill>
              </a:rPr>
              <a:t>Тематични </a:t>
            </a:r>
            <a:r>
              <a:rPr lang="bg-BG" sz="2400" b="1" dirty="0">
                <a:solidFill>
                  <a:srgbClr val="C00000"/>
                </a:solidFill>
              </a:rPr>
              <a:t>родителски срещи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400" b="1" dirty="0">
                <a:solidFill>
                  <a:srgbClr val="C00000"/>
                </a:solidFill>
              </a:rPr>
              <a:t>Представителни открити уроци и </a:t>
            </a:r>
            <a:r>
              <a:rPr lang="bg-BG" sz="2400" b="1" dirty="0" smtClean="0">
                <a:solidFill>
                  <a:srgbClr val="C00000"/>
                </a:solidFill>
              </a:rPr>
              <a:t>изяви</a:t>
            </a:r>
            <a:endParaRPr lang="bg-BG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655">
        <p14:reveal/>
      </p:transition>
    </mc:Choice>
    <mc:Fallback xmlns="">
      <p:transition spd="slow" advTm="166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84984"/>
            <a:ext cx="4464496" cy="3068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H:\Рецитал\botev-nov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defRPr/>
            </a:pPr>
            <a:r>
              <a:rPr lang="bg-BG" sz="2400" b="1" dirty="0">
                <a:solidFill>
                  <a:schemeClr val="hlink"/>
                </a:solidFill>
              </a:rPr>
              <a:t>КЛАСНИ РЪКОВОДИТЕЛИ</a:t>
            </a:r>
          </a:p>
        </p:txBody>
      </p:sp>
      <p:sp>
        <p:nvSpPr>
          <p:cNvPr id="6" name="Текстово поле 3"/>
          <p:cNvSpPr txBox="1"/>
          <p:nvPr/>
        </p:nvSpPr>
        <p:spPr>
          <a:xfrm>
            <a:off x="1225828" y="1378691"/>
            <a:ext cx="6048672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800" b="1" dirty="0">
                <a:solidFill>
                  <a:srgbClr val="C00000"/>
                </a:solidFill>
              </a:rPr>
              <a:t>• </a:t>
            </a:r>
            <a:r>
              <a:rPr lang="bg-BG" sz="2800" b="1" dirty="0" smtClean="0">
                <a:solidFill>
                  <a:srgbClr val="C00000"/>
                </a:solidFill>
              </a:rPr>
              <a:t>Сабина Стойкова   </a:t>
            </a:r>
          </a:p>
          <a:p>
            <a:pPr>
              <a:lnSpc>
                <a:spcPct val="15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• Емилия Димитрова</a:t>
            </a:r>
          </a:p>
          <a:p>
            <a:pPr>
              <a:lnSpc>
                <a:spcPct val="15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• Меглена Доманова</a:t>
            </a:r>
          </a:p>
          <a:p>
            <a:pPr>
              <a:lnSpc>
                <a:spcPct val="150000"/>
              </a:lnSpc>
            </a:pPr>
            <a:r>
              <a:rPr lang="bg-BG" sz="2800" b="1" dirty="0" smtClean="0">
                <a:solidFill>
                  <a:srgbClr val="C00000"/>
                </a:solidFill>
              </a:rPr>
              <a:t>• Ваня Таскова</a:t>
            </a:r>
            <a:endParaRPr lang="bg-BG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236">
        <p14:reveal/>
      </p:transition>
    </mc:Choice>
    <mc:Fallback xmlns="">
      <p:transition spd="slow" advTm="172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1946" y="116634"/>
            <a:ext cx="8686800" cy="1114412"/>
          </a:xfrm>
        </p:spPr>
        <p:txBody>
          <a:bodyPr>
            <a:normAutofit/>
          </a:bodyPr>
          <a:lstStyle/>
          <a:p>
            <a:pPr algn="ctr"/>
            <a:r>
              <a:rPr lang="bg-BG" sz="2400" b="1" i="1" dirty="0" smtClean="0">
                <a:solidFill>
                  <a:schemeClr val="hlink"/>
                </a:solidFill>
              </a:rPr>
              <a:t>ПЪРВО ОСНОВНО УЧИЛИЩЕ “Христо Ботев” </a:t>
            </a:r>
            <a:r>
              <a:rPr lang="en-US" sz="2400" b="1" i="1" dirty="0" smtClean="0">
                <a:solidFill>
                  <a:schemeClr val="hlink"/>
                </a:solidFill>
              </a:rPr>
              <a:t/>
            </a:r>
            <a:br>
              <a:rPr lang="en-US" sz="2400" b="1" i="1" dirty="0" smtClean="0">
                <a:solidFill>
                  <a:schemeClr val="hlink"/>
                </a:solidFill>
              </a:rPr>
            </a:br>
            <a:r>
              <a:rPr lang="bg-BG" sz="2400" b="1" i="1" dirty="0" smtClean="0">
                <a:solidFill>
                  <a:schemeClr val="hlink"/>
                </a:solidFill>
              </a:rPr>
              <a:t>Търговище</a:t>
            </a:r>
            <a:endParaRPr lang="bg-BG" sz="2400" b="1" i="1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577189" y="5661248"/>
            <a:ext cx="81369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3200" b="1" i="1" cap="all" dirty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НЕ </a:t>
            </a:r>
            <a:r>
              <a:rPr lang="bg-BG" sz="3200" b="1" i="1" cap="all" dirty="0" smtClean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просто избор,</a:t>
            </a:r>
            <a:r>
              <a:rPr lang="en-US" sz="3200" b="1" i="1" cap="all" dirty="0" smtClean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 </a:t>
            </a:r>
            <a:r>
              <a:rPr lang="bg-BG" sz="3200" b="1" i="1" cap="all" dirty="0" smtClean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а </a:t>
            </a:r>
            <a:r>
              <a:rPr lang="bg-BG" sz="3200" b="1" i="1" cap="all" dirty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ВЯРНОТО </a:t>
            </a:r>
            <a:r>
              <a:rPr lang="bg-BG" sz="3200" b="1" i="1" cap="all" dirty="0" smtClean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решение</a:t>
            </a:r>
            <a:r>
              <a:rPr lang="en-US" sz="3200" b="1" i="1" cap="all" dirty="0" smtClean="0">
                <a:solidFill>
                  <a:schemeClr val="hlink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!</a:t>
            </a:r>
            <a:endParaRPr lang="bg-BG" sz="3200" b="1" i="1" cap="all" dirty="0">
              <a:solidFill>
                <a:schemeClr val="hlink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:\Рецитал\botev-nov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" y="116634"/>
            <a:ext cx="932838" cy="12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273" y="1556792"/>
            <a:ext cx="6624736" cy="37195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951">
        <p14:reveal/>
      </p:transition>
    </mc:Choice>
    <mc:Fallback xmlns="">
      <p:transition spd="slow" advTm="79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роизход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1189</TotalTime>
  <Words>311</Words>
  <Application>Microsoft Office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Пътуване</vt:lpstr>
      <vt:lpstr>ПЪРВО ОСНОВНО УЧИЛИЩЕ “Христо Ботев” - Търговище</vt:lpstr>
      <vt:lpstr>МИНАЛО, НАСТОЯЩЕ, БЪДЕЩЕ</vt:lpstr>
      <vt:lpstr>НАШИТЕ  ТРАДИЦИИ</vt:lpstr>
      <vt:lpstr>Образователна среда</vt:lpstr>
      <vt:lpstr>Образователна среда</vt:lpstr>
      <vt:lpstr>Учителска колегия</vt:lpstr>
      <vt:lpstr>Нашите  предимства</vt:lpstr>
      <vt:lpstr>Общообразователна подготовка</vt:lpstr>
      <vt:lpstr>ПРИОБЩАВАЩО ОБРАЗОВАНИЕ</vt:lpstr>
      <vt:lpstr>ПРИОБЩАВАЩО ОБРАЗОВАНИЕ</vt:lpstr>
      <vt:lpstr>Награди  и  отличия</vt:lpstr>
      <vt:lpstr>Награди  и  отличия</vt:lpstr>
      <vt:lpstr>Партньорство  с  родители и институции</vt:lpstr>
      <vt:lpstr>КЛАСНИ РЪКОВОДИТЕЛИ</vt:lpstr>
      <vt:lpstr>ПЪРВО ОСНОВНО УЧИЛИЩЕ “Христо Ботев”  Търговище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ПЪРВО ОСНОВНО УЧИЛИЩЕ “Христо Ботев” - Търговище</dc:title>
  <dc:creator>PC</dc:creator>
  <cp:lastModifiedBy>1ou</cp:lastModifiedBy>
  <cp:revision>129</cp:revision>
  <dcterms:created xsi:type="dcterms:W3CDTF">2019-01-01T18:55:23Z</dcterms:created>
  <dcterms:modified xsi:type="dcterms:W3CDTF">2022-02-07T09:34:12Z</dcterms:modified>
</cp:coreProperties>
</file>